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שיעור </a:t>
            </a:r>
            <a:r>
              <a:rPr lang="he-IL" dirty="0" smtClean="0"/>
              <a:t>7 </a:t>
            </a:r>
            <a:r>
              <a:rPr lang="he-IL" dirty="0" smtClean="0"/>
              <a:t>– בניה של </a:t>
            </a:r>
            <a:r>
              <a:rPr lang="he-IL" dirty="0" smtClean="0"/>
              <a:t>מעגל</a:t>
            </a:r>
            <a:br>
              <a:rPr lang="he-IL" dirty="0" smtClean="0"/>
            </a:br>
            <a:r>
              <a:rPr lang="he-IL" dirty="0" smtClean="0"/>
              <a:t>של </a:t>
            </a:r>
            <a:r>
              <a:rPr lang="he-IL" smtClean="0"/>
              <a:t>קלט ופלט 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מרצה: רמי </a:t>
            </a:r>
            <a:r>
              <a:rPr lang="he-IL" dirty="0" err="1" smtClean="0"/>
              <a:t>חדאד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0253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ראשית נבנה את המעגל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08209" y="2556932"/>
            <a:ext cx="1988387" cy="3318936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בשיעור הקודם דיברנו על חיישן ועל זמזם, בשיעור הזה נבנה את המגל שמכיל את שני הרחיבים הללו.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11347" t="20139" r="15934" b="20833"/>
          <a:stretch/>
        </p:blipFill>
        <p:spPr>
          <a:xfrm>
            <a:off x="921589" y="2556932"/>
            <a:ext cx="798662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5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/>
          <a:lstStyle/>
          <a:p>
            <a:r>
              <a:rPr lang="he-IL" dirty="0" smtClean="0"/>
              <a:t>זהו הקוד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6199" y="2556932"/>
            <a:ext cx="5740397" cy="3318936"/>
          </a:xfrm>
        </p:spPr>
        <p:txBody>
          <a:bodyPr/>
          <a:lstStyle/>
          <a:p>
            <a:r>
              <a:rPr lang="he-IL" dirty="0" smtClean="0"/>
              <a:t>שימו לב לחלוקה של הקוד, לפי הצבעים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0070C0"/>
                </a:solidFill>
              </a:rPr>
              <a:t>כחול – הגדרת משתנים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אדום – הגדרת </a:t>
            </a:r>
            <a:r>
              <a:rPr lang="en-US" b="1" dirty="0" smtClean="0">
                <a:solidFill>
                  <a:srgbClr val="FF0000"/>
                </a:solidFill>
              </a:rPr>
              <a:t>PIN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ירוק – התוכנית שתרוץ בלולאה</a:t>
            </a:r>
            <a:endParaRPr lang="he-IL" b="1" dirty="0">
              <a:solidFill>
                <a:srgbClr val="00B050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1600" y="207109"/>
            <a:ext cx="4851400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speakerPin</a:t>
            </a:r>
            <a:r>
              <a:rPr lang="en-US" sz="1400" dirty="0"/>
              <a:t> = 5;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sensorPin</a:t>
            </a:r>
            <a:r>
              <a:rPr lang="en-US" sz="1400" dirty="0"/>
              <a:t> = 2;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highChirp</a:t>
            </a:r>
            <a:r>
              <a:rPr lang="en-US" sz="1400" dirty="0"/>
              <a:t> = 20;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lowChirp</a:t>
            </a:r>
            <a:r>
              <a:rPr lang="en-US" sz="1400" dirty="0"/>
              <a:t> = 14;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chirpCycle</a:t>
            </a:r>
            <a:r>
              <a:rPr lang="en-US" sz="1400" dirty="0"/>
              <a:t> = 70;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chirpPause</a:t>
            </a:r>
            <a:r>
              <a:rPr lang="en-US" sz="1400" dirty="0"/>
              <a:t> = 8;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numChirps</a:t>
            </a:r>
            <a:r>
              <a:rPr lang="en-US" sz="1400" dirty="0"/>
              <a:t> = 10;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midChirp</a:t>
            </a:r>
            <a:r>
              <a:rPr lang="en-US" sz="1400" dirty="0"/>
              <a:t> = 150;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skittish = 5000;</a:t>
            </a:r>
          </a:p>
          <a:p>
            <a:pPr rtl="1"/>
            <a:r>
              <a:rPr lang="en-US" sz="1400" dirty="0"/>
              <a:t>void setup() {</a:t>
            </a:r>
          </a:p>
          <a:p>
            <a:pPr rtl="1"/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OUTPUT);</a:t>
            </a:r>
          </a:p>
          <a:p>
            <a:pPr rtl="1"/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sensorPin</a:t>
            </a:r>
            <a:r>
              <a:rPr lang="en-US" sz="1400" dirty="0"/>
              <a:t>, INPUT);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/>
              <a:t>void loop() {</a:t>
            </a:r>
          </a:p>
          <a:p>
            <a:pPr rtl="1"/>
            <a:r>
              <a:rPr lang="en-US" sz="1400" dirty="0"/>
              <a:t>while (</a:t>
            </a:r>
            <a:r>
              <a:rPr lang="en-US" sz="1400" dirty="0" err="1"/>
              <a:t>digitalRead</a:t>
            </a:r>
            <a:r>
              <a:rPr lang="en-US" sz="1400" dirty="0"/>
              <a:t>(</a:t>
            </a:r>
            <a:r>
              <a:rPr lang="en-US" sz="1400" dirty="0" err="1"/>
              <a:t>sensorPin</a:t>
            </a:r>
            <a:r>
              <a:rPr lang="en-US" sz="1400" dirty="0"/>
              <a:t>) == LOW) {</a:t>
            </a:r>
          </a:p>
          <a:p>
            <a:pPr rtl="1"/>
            <a:r>
              <a:rPr lang="en-US" sz="1400" dirty="0"/>
              <a:t>for (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=1; </a:t>
            </a:r>
            <a:r>
              <a:rPr lang="en-US" sz="1400" dirty="0" err="1"/>
              <a:t>i</a:t>
            </a:r>
            <a:r>
              <a:rPr lang="en-US" sz="1400" dirty="0"/>
              <a:t>&lt;=</a:t>
            </a:r>
            <a:r>
              <a:rPr lang="en-US" sz="1400" dirty="0" err="1"/>
              <a:t>numChirps</a:t>
            </a:r>
            <a:r>
              <a:rPr lang="en-US" sz="1400" dirty="0"/>
              <a:t>; </a:t>
            </a:r>
            <a:r>
              <a:rPr lang="en-US" sz="1400" dirty="0" err="1"/>
              <a:t>i</a:t>
            </a:r>
            <a:r>
              <a:rPr lang="en-US" sz="1400" dirty="0"/>
              <a:t>++) {</a:t>
            </a:r>
          </a:p>
          <a:p>
            <a:pPr rtl="1"/>
            <a:r>
              <a:rPr lang="en-US" sz="1400" dirty="0"/>
              <a:t>for (</a:t>
            </a:r>
            <a:r>
              <a:rPr lang="en-US" sz="1400" dirty="0" err="1"/>
              <a:t>int</a:t>
            </a:r>
            <a:r>
              <a:rPr lang="en-US" sz="1400" dirty="0"/>
              <a:t> j=1; j&lt;=</a:t>
            </a:r>
            <a:r>
              <a:rPr lang="en-US" sz="1400" dirty="0" err="1"/>
              <a:t>highChirp</a:t>
            </a:r>
            <a:r>
              <a:rPr lang="en-US" sz="1400" dirty="0"/>
              <a:t>; j++) {</a:t>
            </a:r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HIGH);</a:t>
            </a:r>
          </a:p>
          <a:p>
            <a:pPr rtl="1"/>
            <a:r>
              <a:rPr lang="en-US" sz="1400" dirty="0" err="1"/>
              <a:t>delayMicroseconds</a:t>
            </a:r>
            <a:r>
              <a:rPr lang="en-US" sz="1400" dirty="0"/>
              <a:t>(</a:t>
            </a:r>
            <a:r>
              <a:rPr lang="en-US" sz="1400" dirty="0" err="1"/>
              <a:t>chirpCycle</a:t>
            </a:r>
            <a:r>
              <a:rPr lang="en-US" sz="1400" dirty="0"/>
              <a:t> * 10</a:t>
            </a:r>
            <a:r>
              <a:rPr lang="en-US" sz="1400" dirty="0" smtClean="0"/>
              <a:t>);</a:t>
            </a:r>
            <a:endParaRPr lang="en-US" sz="1400" dirty="0"/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LOW);</a:t>
            </a:r>
          </a:p>
          <a:p>
            <a:pPr rtl="1"/>
            <a:r>
              <a:rPr lang="en-US" sz="1400" dirty="0" err="1"/>
              <a:t>delayMicroseconds</a:t>
            </a:r>
            <a:r>
              <a:rPr lang="en-US" sz="1400" dirty="0"/>
              <a:t>(1000-(</a:t>
            </a:r>
            <a:r>
              <a:rPr lang="en-US" sz="1400" dirty="0" err="1"/>
              <a:t>chirpCycle</a:t>
            </a:r>
            <a:r>
              <a:rPr lang="en-US" sz="1400" dirty="0"/>
              <a:t> * 10));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LOW);</a:t>
            </a:r>
          </a:p>
          <a:p>
            <a:pPr rtl="1"/>
            <a:r>
              <a:rPr lang="en-US" sz="1400" dirty="0"/>
              <a:t>if (</a:t>
            </a:r>
            <a:r>
              <a:rPr lang="en-US" sz="1400" dirty="0" err="1"/>
              <a:t>i</a:t>
            </a:r>
            <a:r>
              <a:rPr lang="en-US" sz="1400" dirty="0"/>
              <a:t> == </a:t>
            </a:r>
            <a:r>
              <a:rPr lang="en-US" sz="1400" dirty="0" err="1"/>
              <a:t>numChirps</a:t>
            </a:r>
            <a:r>
              <a:rPr lang="en-US" sz="1400" dirty="0"/>
              <a:t>/2) delay(</a:t>
            </a:r>
            <a:r>
              <a:rPr lang="en-US" sz="1400" dirty="0" err="1"/>
              <a:t>midChirp</a:t>
            </a:r>
            <a:r>
              <a:rPr lang="en-US" sz="1400" dirty="0"/>
              <a:t>);</a:t>
            </a:r>
          </a:p>
          <a:p>
            <a:pPr rtl="1"/>
            <a:r>
              <a:rPr lang="en-US" sz="1400" dirty="0"/>
              <a:t>else delay(</a:t>
            </a:r>
            <a:r>
              <a:rPr lang="en-US" sz="1400" dirty="0" err="1"/>
              <a:t>lowChirp</a:t>
            </a:r>
            <a:r>
              <a:rPr lang="en-US" sz="1400" dirty="0"/>
              <a:t>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/>
              <a:t>if ((random(</a:t>
            </a:r>
            <a:r>
              <a:rPr lang="en-US" sz="1400" dirty="0" err="1"/>
              <a:t>chirpPause</a:t>
            </a:r>
            <a:r>
              <a:rPr lang="en-US" sz="1400" dirty="0"/>
              <a:t>)) == 1) delay(random(200,1000));</a:t>
            </a:r>
          </a:p>
          <a:p>
            <a:pPr rtl="1"/>
            <a:r>
              <a:rPr lang="en-US" sz="1400" dirty="0"/>
              <a:t>else delay(</a:t>
            </a:r>
            <a:r>
              <a:rPr lang="en-US" sz="1400" dirty="0" err="1"/>
              <a:t>midChirp</a:t>
            </a:r>
            <a:r>
              <a:rPr lang="en-US" sz="1400" dirty="0"/>
              <a:t>);  }</a:t>
            </a:r>
          </a:p>
          <a:p>
            <a:pPr rtl="1"/>
            <a:r>
              <a:rPr lang="en-US" sz="1400" dirty="0"/>
              <a:t>delay(skittish);</a:t>
            </a:r>
          </a:p>
          <a:p>
            <a:pPr rtl="1"/>
            <a:r>
              <a:rPr lang="en-US" sz="1400" dirty="0"/>
              <a:t>}</a:t>
            </a:r>
            <a:endParaRPr lang="he-IL" sz="1400" dirty="0"/>
          </a:p>
        </p:txBody>
      </p:sp>
      <p:sp>
        <p:nvSpPr>
          <p:cNvPr id="7" name="מלבן 6"/>
          <p:cNvSpPr/>
          <p:nvPr/>
        </p:nvSpPr>
        <p:spPr>
          <a:xfrm>
            <a:off x="101600" y="3077309"/>
            <a:ext cx="4330700" cy="368544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101600" y="2184399"/>
            <a:ext cx="2603500" cy="8636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101600" y="181709"/>
            <a:ext cx="2286000" cy="197729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972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/>
          <a:lstStyle/>
          <a:p>
            <a:r>
              <a:rPr lang="he-IL" dirty="0" smtClean="0"/>
              <a:t>זהו הקוד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6199" y="2556932"/>
            <a:ext cx="5740397" cy="3318936"/>
          </a:xfrm>
        </p:spPr>
        <p:txBody>
          <a:bodyPr>
            <a:normAutofit fontScale="92500" lnSpcReduction="20000"/>
          </a:bodyPr>
          <a:lstStyle/>
          <a:p>
            <a:r>
              <a:rPr lang="he-IL" dirty="0" smtClean="0"/>
              <a:t>שימו לב לחלוקה של הקוד, לפי הצבעים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0070C0"/>
                </a:solidFill>
              </a:rPr>
              <a:t>כחול – הגדרת משתנים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אדום – </a:t>
            </a:r>
            <a:r>
              <a:rPr lang="he-IL" b="1" dirty="0" smtClean="0">
                <a:solidFill>
                  <a:srgbClr val="FF0000"/>
                </a:solidFill>
              </a:rPr>
              <a:t>קביעת </a:t>
            </a:r>
            <a:r>
              <a:rPr lang="he-IL" b="1" dirty="0" smtClean="0">
                <a:solidFill>
                  <a:srgbClr val="FF0000"/>
                </a:solidFill>
              </a:rPr>
              <a:t>תצורה או </a:t>
            </a:r>
            <a:r>
              <a:rPr lang="he-IL" b="1" dirty="0" smtClean="0">
                <a:solidFill>
                  <a:srgbClr val="FF0000"/>
                </a:solidFill>
              </a:rPr>
              <a:t>הגדרת </a:t>
            </a:r>
            <a:r>
              <a:rPr lang="en-US" b="1" dirty="0" smtClean="0">
                <a:solidFill>
                  <a:srgbClr val="FF0000"/>
                </a:solidFill>
              </a:rPr>
              <a:t>PIN</a:t>
            </a:r>
            <a:r>
              <a:rPr lang="he-IL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ירוק – התוכנית שתרוץ בלולאה</a:t>
            </a:r>
            <a:endParaRPr lang="he-I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בשקפים הבאים ננתח את הקוד ונבין בדיוק את </a:t>
            </a:r>
            <a:r>
              <a:rPr lang="he-IL" dirty="0" err="1" smtClean="0">
                <a:solidFill>
                  <a:schemeClr val="tx1"/>
                </a:solidFill>
              </a:rPr>
              <a:t>את</a:t>
            </a:r>
            <a:r>
              <a:rPr lang="he-IL" dirty="0" smtClean="0">
                <a:solidFill>
                  <a:schemeClr val="tx1"/>
                </a:solidFill>
              </a:rPr>
              <a:t> המשמעות של הכתוב כאן.</a:t>
            </a: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טיפ: אני אישית ממליץ להעתיק את הקוד ותוך כדי ללמוד להקליד את הקוד, למי שממהר או כבר יודע זאת ניתן להוריד את הקוד מאתר רובוטיקס.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1600" y="207109"/>
            <a:ext cx="4851400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speakerPin</a:t>
            </a:r>
            <a:r>
              <a:rPr lang="en-US" sz="1400" dirty="0"/>
              <a:t> = 5;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sensorPin</a:t>
            </a:r>
            <a:r>
              <a:rPr lang="en-US" sz="1400" dirty="0"/>
              <a:t> = 2;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highChirp</a:t>
            </a:r>
            <a:r>
              <a:rPr lang="en-US" sz="1400" dirty="0"/>
              <a:t> = 20;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lowChirp</a:t>
            </a:r>
            <a:r>
              <a:rPr lang="en-US" sz="1400" dirty="0"/>
              <a:t> = 14;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chirpCycle</a:t>
            </a:r>
            <a:r>
              <a:rPr lang="en-US" sz="1400" dirty="0"/>
              <a:t> = 70;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chirpPause</a:t>
            </a:r>
            <a:r>
              <a:rPr lang="en-US" sz="1400" dirty="0"/>
              <a:t> = 8;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numChirps</a:t>
            </a:r>
            <a:r>
              <a:rPr lang="en-US" sz="1400" dirty="0"/>
              <a:t> = 10;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midChirp</a:t>
            </a:r>
            <a:r>
              <a:rPr lang="en-US" sz="1400" dirty="0"/>
              <a:t> = 150;</a:t>
            </a:r>
          </a:p>
          <a:p>
            <a:pPr rtl="1"/>
            <a:r>
              <a:rPr lang="en-US" sz="1400" dirty="0" err="1"/>
              <a:t>const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 skittish = 5000;</a:t>
            </a:r>
          </a:p>
          <a:p>
            <a:pPr rtl="1"/>
            <a:r>
              <a:rPr lang="en-US" sz="1400" dirty="0"/>
              <a:t>void setup() {</a:t>
            </a:r>
          </a:p>
          <a:p>
            <a:pPr rtl="1"/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OUTPUT);</a:t>
            </a:r>
          </a:p>
          <a:p>
            <a:pPr rtl="1"/>
            <a:r>
              <a:rPr lang="en-US" sz="1400" dirty="0" err="1"/>
              <a:t>pinMode</a:t>
            </a:r>
            <a:r>
              <a:rPr lang="en-US" sz="1400" dirty="0"/>
              <a:t>(</a:t>
            </a:r>
            <a:r>
              <a:rPr lang="en-US" sz="1400" dirty="0" err="1"/>
              <a:t>sensorPin</a:t>
            </a:r>
            <a:r>
              <a:rPr lang="en-US" sz="1400" dirty="0"/>
              <a:t>, INPUT);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/>
              <a:t>void loop() {</a:t>
            </a:r>
          </a:p>
          <a:p>
            <a:pPr rtl="1"/>
            <a:r>
              <a:rPr lang="en-US" sz="1400" dirty="0"/>
              <a:t>while (</a:t>
            </a:r>
            <a:r>
              <a:rPr lang="en-US" sz="1400" dirty="0" err="1"/>
              <a:t>digitalRead</a:t>
            </a:r>
            <a:r>
              <a:rPr lang="en-US" sz="1400" dirty="0"/>
              <a:t>(</a:t>
            </a:r>
            <a:r>
              <a:rPr lang="en-US" sz="1400" dirty="0" err="1"/>
              <a:t>sensorPin</a:t>
            </a:r>
            <a:r>
              <a:rPr lang="en-US" sz="1400" dirty="0"/>
              <a:t>) == LOW) {</a:t>
            </a:r>
          </a:p>
          <a:p>
            <a:pPr rtl="1"/>
            <a:r>
              <a:rPr lang="en-US" sz="1400" dirty="0"/>
              <a:t>for (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=1; </a:t>
            </a:r>
            <a:r>
              <a:rPr lang="en-US" sz="1400" dirty="0" err="1"/>
              <a:t>i</a:t>
            </a:r>
            <a:r>
              <a:rPr lang="en-US" sz="1400" dirty="0"/>
              <a:t>&lt;=</a:t>
            </a:r>
            <a:r>
              <a:rPr lang="en-US" sz="1400" dirty="0" err="1"/>
              <a:t>numChirps</a:t>
            </a:r>
            <a:r>
              <a:rPr lang="en-US" sz="1400" dirty="0"/>
              <a:t>; </a:t>
            </a:r>
            <a:r>
              <a:rPr lang="en-US" sz="1400" dirty="0" err="1"/>
              <a:t>i</a:t>
            </a:r>
            <a:r>
              <a:rPr lang="en-US" sz="1400" dirty="0"/>
              <a:t>++) {</a:t>
            </a:r>
          </a:p>
          <a:p>
            <a:pPr rtl="1"/>
            <a:r>
              <a:rPr lang="en-US" sz="1400" dirty="0"/>
              <a:t>for (</a:t>
            </a:r>
            <a:r>
              <a:rPr lang="en-US" sz="1400" dirty="0" err="1"/>
              <a:t>int</a:t>
            </a:r>
            <a:r>
              <a:rPr lang="en-US" sz="1400" dirty="0"/>
              <a:t> j=1; j&lt;=</a:t>
            </a:r>
            <a:r>
              <a:rPr lang="en-US" sz="1400" dirty="0" err="1"/>
              <a:t>highChirp</a:t>
            </a:r>
            <a:r>
              <a:rPr lang="en-US" sz="1400" dirty="0"/>
              <a:t>; j++) {</a:t>
            </a:r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HIGH);</a:t>
            </a:r>
          </a:p>
          <a:p>
            <a:pPr rtl="1"/>
            <a:r>
              <a:rPr lang="en-US" sz="1400" dirty="0" err="1"/>
              <a:t>delayMicroseconds</a:t>
            </a:r>
            <a:r>
              <a:rPr lang="en-US" sz="1400" dirty="0"/>
              <a:t>(</a:t>
            </a:r>
            <a:r>
              <a:rPr lang="en-US" sz="1400" dirty="0" err="1"/>
              <a:t>chirpCycle</a:t>
            </a:r>
            <a:r>
              <a:rPr lang="en-US" sz="1400" dirty="0"/>
              <a:t> * 10</a:t>
            </a:r>
            <a:r>
              <a:rPr lang="en-US" sz="1400" dirty="0" smtClean="0"/>
              <a:t>);</a:t>
            </a:r>
            <a:endParaRPr lang="en-US" sz="1400" dirty="0"/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LOW);</a:t>
            </a:r>
          </a:p>
          <a:p>
            <a:pPr rtl="1"/>
            <a:r>
              <a:rPr lang="en-US" sz="1400" dirty="0" err="1"/>
              <a:t>delayMicroseconds</a:t>
            </a:r>
            <a:r>
              <a:rPr lang="en-US" sz="1400" dirty="0"/>
              <a:t>(1000-(</a:t>
            </a:r>
            <a:r>
              <a:rPr lang="en-US" sz="1400" dirty="0" err="1"/>
              <a:t>chirpCycle</a:t>
            </a:r>
            <a:r>
              <a:rPr lang="en-US" sz="1400" dirty="0"/>
              <a:t> * 10));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 err="1"/>
              <a:t>digitalWrite</a:t>
            </a:r>
            <a:r>
              <a:rPr lang="en-US" sz="1400" dirty="0"/>
              <a:t>(</a:t>
            </a:r>
            <a:r>
              <a:rPr lang="en-US" sz="1400" dirty="0" err="1"/>
              <a:t>speakerPin</a:t>
            </a:r>
            <a:r>
              <a:rPr lang="en-US" sz="1400" dirty="0"/>
              <a:t>, LOW);</a:t>
            </a:r>
          </a:p>
          <a:p>
            <a:pPr rtl="1"/>
            <a:r>
              <a:rPr lang="en-US" sz="1400" dirty="0"/>
              <a:t>if (</a:t>
            </a:r>
            <a:r>
              <a:rPr lang="en-US" sz="1400" dirty="0" err="1"/>
              <a:t>i</a:t>
            </a:r>
            <a:r>
              <a:rPr lang="en-US" sz="1400" dirty="0"/>
              <a:t> == </a:t>
            </a:r>
            <a:r>
              <a:rPr lang="en-US" sz="1400" dirty="0" err="1"/>
              <a:t>numChirps</a:t>
            </a:r>
            <a:r>
              <a:rPr lang="en-US" sz="1400" dirty="0"/>
              <a:t>/2) delay(</a:t>
            </a:r>
            <a:r>
              <a:rPr lang="en-US" sz="1400" dirty="0" err="1"/>
              <a:t>midChirp</a:t>
            </a:r>
            <a:r>
              <a:rPr lang="en-US" sz="1400" dirty="0"/>
              <a:t>);</a:t>
            </a:r>
          </a:p>
          <a:p>
            <a:pPr rtl="1"/>
            <a:r>
              <a:rPr lang="en-US" sz="1400" dirty="0"/>
              <a:t>else delay(</a:t>
            </a:r>
            <a:r>
              <a:rPr lang="en-US" sz="1400" dirty="0" err="1"/>
              <a:t>lowChirp</a:t>
            </a:r>
            <a:r>
              <a:rPr lang="en-US" sz="1400" dirty="0"/>
              <a:t>);</a:t>
            </a:r>
          </a:p>
          <a:p>
            <a:pPr rtl="1"/>
            <a:r>
              <a:rPr lang="en-US" sz="1400" dirty="0"/>
              <a:t>}</a:t>
            </a:r>
          </a:p>
          <a:p>
            <a:pPr rtl="1"/>
            <a:r>
              <a:rPr lang="en-US" sz="1400" dirty="0"/>
              <a:t>if ((random(</a:t>
            </a:r>
            <a:r>
              <a:rPr lang="en-US" sz="1400" dirty="0" err="1"/>
              <a:t>chirpPause</a:t>
            </a:r>
            <a:r>
              <a:rPr lang="en-US" sz="1400" dirty="0"/>
              <a:t>)) == 1) delay(random(200,1000));</a:t>
            </a:r>
          </a:p>
          <a:p>
            <a:pPr rtl="1"/>
            <a:r>
              <a:rPr lang="en-US" sz="1400" dirty="0"/>
              <a:t>else delay(</a:t>
            </a:r>
            <a:r>
              <a:rPr lang="en-US" sz="1400" dirty="0" err="1"/>
              <a:t>midChirp</a:t>
            </a:r>
            <a:r>
              <a:rPr lang="en-US" sz="1400" dirty="0"/>
              <a:t>);  }</a:t>
            </a:r>
          </a:p>
          <a:p>
            <a:pPr rtl="1"/>
            <a:r>
              <a:rPr lang="en-US" sz="1400" dirty="0"/>
              <a:t>delay(skittish);</a:t>
            </a:r>
          </a:p>
          <a:p>
            <a:pPr rtl="1"/>
            <a:r>
              <a:rPr lang="en-US" sz="1400" dirty="0"/>
              <a:t>}</a:t>
            </a:r>
            <a:endParaRPr lang="he-IL" sz="1400" dirty="0"/>
          </a:p>
        </p:txBody>
      </p:sp>
      <p:sp>
        <p:nvSpPr>
          <p:cNvPr id="7" name="מלבן 6"/>
          <p:cNvSpPr/>
          <p:nvPr/>
        </p:nvSpPr>
        <p:spPr>
          <a:xfrm>
            <a:off x="101600" y="3077309"/>
            <a:ext cx="4330700" cy="368544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101600" y="2184399"/>
            <a:ext cx="2603500" cy="8636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101600" y="181709"/>
            <a:ext cx="2286000" cy="197729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04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/>
          <a:lstStyle/>
          <a:p>
            <a:r>
              <a:rPr lang="he-IL" dirty="0" smtClean="0"/>
              <a:t>קביעת משתנים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11701" y="2556932"/>
            <a:ext cx="6184896" cy="364066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בחלק זה אנו קובעים היכן נחבר את הרכיבים שלנו:</a:t>
            </a:r>
          </a:p>
          <a:p>
            <a:pPr marL="0" indent="0">
              <a:buNone/>
            </a:pPr>
            <a:r>
              <a:rPr lang="he-IL" dirty="0">
                <a:solidFill>
                  <a:schemeClr val="tx1"/>
                </a:solidFill>
              </a:rPr>
              <a:t>	</a:t>
            </a:r>
            <a:r>
              <a:rPr lang="he-IL" dirty="0" smtClean="0">
                <a:solidFill>
                  <a:schemeClr val="tx1"/>
                </a:solidFill>
              </a:rPr>
              <a:t>הרמקול – </a:t>
            </a:r>
            <a:r>
              <a:rPr lang="en-US" dirty="0" smtClean="0">
                <a:solidFill>
                  <a:schemeClr val="tx1"/>
                </a:solidFill>
              </a:rPr>
              <a:t>PIN5</a:t>
            </a:r>
            <a:endParaRPr lang="he-I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	החיישן – </a:t>
            </a:r>
            <a:r>
              <a:rPr lang="en-US" dirty="0" smtClean="0">
                <a:solidFill>
                  <a:schemeClr val="tx1"/>
                </a:solidFill>
              </a:rPr>
              <a:t>PIN2 </a:t>
            </a: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כרגע אנו מגדירים את המשתנים שמכילים את הערכים של מספר ה</a:t>
            </a:r>
            <a:r>
              <a:rPr lang="en-US" dirty="0" smtClean="0">
                <a:solidFill>
                  <a:schemeClr val="tx1"/>
                </a:solidFill>
              </a:rPr>
              <a:t>PIN</a:t>
            </a:r>
            <a:r>
              <a:rPr lang="he-IL" dirty="0" smtClean="0">
                <a:solidFill>
                  <a:schemeClr val="tx1"/>
                </a:solidFill>
              </a:rPr>
              <a:t> במידה ונחליט שאנו משנים את המיקום של הרכיב, אנו לא צריכים לשנות את מספר ה</a:t>
            </a:r>
            <a:r>
              <a:rPr lang="en-US" dirty="0" smtClean="0">
                <a:solidFill>
                  <a:schemeClr val="tx1"/>
                </a:solidFill>
              </a:rPr>
              <a:t>PIN</a:t>
            </a:r>
            <a:r>
              <a:rPr lang="he-IL" dirty="0" smtClean="0">
                <a:solidFill>
                  <a:schemeClr val="tx1"/>
                </a:solidFill>
              </a:rPr>
              <a:t> בכל התוכנית אלא רק במקום הזה, ואוטומטית בכל מקום שנזכיר את שם התא, הוא ידע לשנות את המספר למספר החדש שקבענו 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03300" y="3140808"/>
            <a:ext cx="37084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speakerPin</a:t>
            </a:r>
            <a:r>
              <a:rPr lang="en-US" sz="2800" dirty="0"/>
              <a:t> = 5;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sensorPin</a:t>
            </a:r>
            <a:r>
              <a:rPr lang="en-US" sz="2800" dirty="0"/>
              <a:t> = 2</a:t>
            </a:r>
            <a:r>
              <a:rPr lang="en-US" sz="2800" dirty="0" smtClean="0"/>
              <a:t>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261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/>
          <a:lstStyle/>
          <a:p>
            <a:r>
              <a:rPr lang="he-IL" dirty="0" smtClean="0"/>
              <a:t>קביעת משתנים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11701" y="2556932"/>
            <a:ext cx="6184896" cy="3640668"/>
          </a:xfrm>
        </p:spPr>
        <p:txBody>
          <a:bodyPr>
            <a:normAutofit/>
          </a:bodyPr>
          <a:lstStyle/>
          <a:p>
            <a:r>
              <a:rPr lang="he-IL" dirty="0" smtClean="0"/>
              <a:t>בחלק זה אנו קובעים כמה זמן הרמקול שלנו יהיה דלוק וכמה זמן הוא יהיה כבוי.</a:t>
            </a:r>
          </a:p>
          <a:p>
            <a:pPr marL="0" indent="0">
              <a:buNone/>
            </a:pPr>
            <a:r>
              <a:rPr lang="he-IL" dirty="0">
                <a:solidFill>
                  <a:schemeClr val="tx1"/>
                </a:solidFill>
              </a:rPr>
              <a:t>	</a:t>
            </a:r>
            <a:r>
              <a:rPr lang="he-IL" dirty="0" smtClean="0">
                <a:solidFill>
                  <a:schemeClr val="tx1"/>
                </a:solidFill>
              </a:rPr>
              <a:t>הזמן בו הוא דלוק – </a:t>
            </a:r>
            <a:r>
              <a:rPr lang="en-US" dirty="0" err="1"/>
              <a:t>highChirp</a:t>
            </a:r>
            <a:endParaRPr lang="he-I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	הזמן בו הוא כבוי– </a:t>
            </a:r>
            <a:r>
              <a:rPr lang="en-US" dirty="0" err="1"/>
              <a:t>lowChirp</a:t>
            </a:r>
            <a:r>
              <a:rPr lang="en-US" dirty="0"/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הזמן הוא באלפית שניה, כך שאנו לא נצליח ממש לשמוע את זה נדלק ונכבה, אלא נשמע מעיין זמזום מהיר.</a:t>
            </a: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שימו לב שהזמנים לא שווים, מדוע? מה הרמקול שלנו עושה יותר? דלוק או כבוי? </a:t>
            </a:r>
            <a:r>
              <a:rPr lang="he-IL" dirty="0" smtClean="0">
                <a:solidFill>
                  <a:schemeClr val="tx1"/>
                </a:solidFill>
              </a:rPr>
              <a:t>האם יש לזה השפעה?</a:t>
            </a: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03300" y="3140808"/>
            <a:ext cx="37084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highChirp</a:t>
            </a:r>
            <a:r>
              <a:rPr lang="en-US" sz="2800" dirty="0"/>
              <a:t> = 20;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lowChirp</a:t>
            </a:r>
            <a:r>
              <a:rPr lang="en-US" sz="2800" dirty="0"/>
              <a:t> = 14;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8274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/>
          <a:lstStyle/>
          <a:p>
            <a:r>
              <a:rPr lang="he-IL" dirty="0" smtClean="0"/>
              <a:t>קביעת משתנים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562599" y="2556932"/>
            <a:ext cx="5333997" cy="3640668"/>
          </a:xfrm>
        </p:spPr>
        <p:txBody>
          <a:bodyPr>
            <a:normAutofit/>
          </a:bodyPr>
          <a:lstStyle/>
          <a:p>
            <a:r>
              <a:rPr lang="he-IL" dirty="0" smtClean="0"/>
              <a:t>משתנים אלה קשורים לתפעול המערכת ולהגדרות שלה כמה זמן אנו רוצים שהדברים יפעלו או יחכו עד הפעלה חוזרת שלהם.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אנו נתייחס לכל אחד מהתפקידים של המשתנים בתוך התוכנית, אם אתם סקרנים לדעת מה הם עושים כיצד תוכלו לגלות זאת בעצמכם?</a:t>
            </a:r>
          </a:p>
          <a:p>
            <a:pPr marL="0" indent="0">
              <a:buNone/>
            </a:pP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876300" y="2988408"/>
            <a:ext cx="415290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800" dirty="0" err="1" smtClean="0"/>
              <a:t>const</a:t>
            </a:r>
            <a:r>
              <a:rPr lang="en-US" sz="2800" dirty="0" smtClean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chirpCycle</a:t>
            </a:r>
            <a:r>
              <a:rPr lang="en-US" sz="2800" dirty="0"/>
              <a:t> = 70;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chirpPause</a:t>
            </a:r>
            <a:r>
              <a:rPr lang="en-US" sz="2800" dirty="0"/>
              <a:t> = 8;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numChirps</a:t>
            </a:r>
            <a:r>
              <a:rPr lang="en-US" sz="2800" dirty="0"/>
              <a:t> = 10;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midChirp</a:t>
            </a:r>
            <a:r>
              <a:rPr lang="en-US" sz="2800" dirty="0"/>
              <a:t> = 150;</a:t>
            </a:r>
          </a:p>
          <a:p>
            <a:pPr rtl="1"/>
            <a:r>
              <a:rPr lang="en-US" sz="2800" dirty="0" err="1"/>
              <a:t>const</a:t>
            </a:r>
            <a:r>
              <a:rPr lang="en-US" sz="2800" dirty="0"/>
              <a:t> </a:t>
            </a:r>
            <a:r>
              <a:rPr lang="en-US" sz="2800" dirty="0" err="1"/>
              <a:t>int</a:t>
            </a:r>
            <a:r>
              <a:rPr lang="en-US" sz="2800" dirty="0"/>
              <a:t> skittish = 5000;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7873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6200" y="982132"/>
            <a:ext cx="5740398" cy="13038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Void </a:t>
            </a:r>
            <a:r>
              <a:rPr lang="en-US" dirty="0"/>
              <a:t>setup</a:t>
            </a:r>
            <a:r>
              <a:rPr lang="en-US" dirty="0" smtClean="0"/>
              <a:t>()</a:t>
            </a:r>
            <a:r>
              <a:rPr lang="he-IL" dirty="0" smtClean="0"/>
              <a:t> – קביעת תצורה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562599" y="2556932"/>
            <a:ext cx="5333997" cy="3640668"/>
          </a:xfrm>
        </p:spPr>
        <p:txBody>
          <a:bodyPr>
            <a:normAutofit/>
          </a:bodyPr>
          <a:lstStyle/>
          <a:p>
            <a:r>
              <a:rPr lang="he-IL" dirty="0" smtClean="0"/>
              <a:t>פה אנו מגדירים את ה</a:t>
            </a:r>
            <a:r>
              <a:rPr lang="en-US" dirty="0" smtClean="0"/>
              <a:t>PIN</a:t>
            </a:r>
            <a:r>
              <a:rPr lang="he-IL" dirty="0" smtClean="0"/>
              <a:t> של כל אחד מהרכיבי</a:t>
            </a:r>
            <a:r>
              <a:rPr lang="he-IL" dirty="0" smtClean="0"/>
              <a:t>ם האם הוא יהיה קלט או פלט</a:t>
            </a: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קלט – נותן מידע למעבד</a:t>
            </a:r>
          </a:p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פלט – מוציא מידע מהמעבד</a:t>
            </a:r>
          </a:p>
          <a:p>
            <a:pPr marL="0" indent="0">
              <a:buNone/>
            </a:pPr>
            <a:endParaRPr lang="he-I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876300" y="2988408"/>
            <a:ext cx="427990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400" dirty="0"/>
              <a:t>void setup() {</a:t>
            </a:r>
          </a:p>
          <a:p>
            <a:pPr rtl="1"/>
            <a:r>
              <a:rPr lang="en-US" sz="2400" dirty="0" err="1"/>
              <a:t>pinMode</a:t>
            </a:r>
            <a:r>
              <a:rPr lang="en-US" sz="2400" dirty="0"/>
              <a:t>(</a:t>
            </a:r>
            <a:r>
              <a:rPr lang="en-US" sz="2400" dirty="0" err="1"/>
              <a:t>speakerPin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70C0"/>
                </a:solidFill>
              </a:rPr>
              <a:t>OUTPUT</a:t>
            </a:r>
            <a:r>
              <a:rPr lang="en-US" sz="2400" dirty="0"/>
              <a:t>);</a:t>
            </a:r>
          </a:p>
          <a:p>
            <a:pPr rtl="1"/>
            <a:r>
              <a:rPr lang="en-US" sz="2400" dirty="0" err="1"/>
              <a:t>pinMode</a:t>
            </a:r>
            <a:r>
              <a:rPr lang="en-US" sz="2400" dirty="0"/>
              <a:t>(</a:t>
            </a:r>
            <a:r>
              <a:rPr lang="en-US" sz="2400" dirty="0" err="1"/>
              <a:t>sensorPin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INPUT</a:t>
            </a:r>
            <a:r>
              <a:rPr lang="en-US" sz="2400" dirty="0"/>
              <a:t>);</a:t>
            </a:r>
          </a:p>
          <a:p>
            <a:pPr rtl="1"/>
            <a:r>
              <a:rPr lang="en-US" sz="2400" dirty="0"/>
              <a:t>}</a:t>
            </a:r>
            <a:endParaRPr lang="en-US" sz="2400" dirty="0"/>
          </a:p>
        </p:txBody>
      </p:sp>
      <p:sp>
        <p:nvSpPr>
          <p:cNvPr id="5" name="מלבן מעוגל 4"/>
          <p:cNvSpPr/>
          <p:nvPr/>
        </p:nvSpPr>
        <p:spPr>
          <a:xfrm>
            <a:off x="7734298" y="4648200"/>
            <a:ext cx="1440000" cy="1440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מעבד</a:t>
            </a:r>
            <a:endParaRPr lang="he-IL" dirty="0"/>
          </a:p>
        </p:txBody>
      </p:sp>
      <p:sp>
        <p:nvSpPr>
          <p:cNvPr id="6" name="חץ ימינה 5"/>
          <p:cNvSpPr/>
          <p:nvPr/>
        </p:nvSpPr>
        <p:spPr>
          <a:xfrm>
            <a:off x="5880100" y="4686300"/>
            <a:ext cx="1440000" cy="144000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bg1"/>
                </a:solidFill>
              </a:rPr>
              <a:t>קלט</a:t>
            </a:r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8" name="חץ ימינה 7"/>
          <p:cNvSpPr/>
          <p:nvPr/>
        </p:nvSpPr>
        <p:spPr>
          <a:xfrm>
            <a:off x="9588496" y="4673600"/>
            <a:ext cx="1440000" cy="14400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פלט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0728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58900" y="982132"/>
            <a:ext cx="9537698" cy="1303867"/>
          </a:xfrm>
        </p:spPr>
        <p:txBody>
          <a:bodyPr>
            <a:normAutofit/>
          </a:bodyPr>
          <a:lstStyle/>
          <a:p>
            <a:r>
              <a:rPr lang="he-IL" dirty="0" smtClean="0"/>
              <a:t>התוכנית עצמה </a:t>
            </a:r>
            <a:r>
              <a:rPr lang="en-US" dirty="0" smtClean="0"/>
              <a:t>void </a:t>
            </a:r>
            <a:r>
              <a:rPr lang="en-US" dirty="0"/>
              <a:t>loop</a:t>
            </a:r>
            <a:r>
              <a:rPr lang="en-US" dirty="0" smtClean="0"/>
              <a:t>()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58901" y="2556932"/>
            <a:ext cx="9537696" cy="1672168"/>
          </a:xfrm>
        </p:spPr>
        <p:txBody>
          <a:bodyPr>
            <a:normAutofit/>
          </a:bodyPr>
          <a:lstStyle/>
          <a:p>
            <a:r>
              <a:rPr lang="he-IL" dirty="0" smtClean="0"/>
              <a:t>שלב הראשון בתוכנית אנחנו בודקים את מצב החיישן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האם הוא מבחין בתנועה?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במידה והתשובה היא כן, אנו מבצעים את הלולאה </a:t>
            </a:r>
            <a:r>
              <a:rPr lang="en-US" dirty="0" smtClean="0">
                <a:solidFill>
                  <a:schemeClr val="tx1"/>
                </a:solidFill>
              </a:rPr>
              <a:t>FOR</a:t>
            </a:r>
            <a:r>
              <a:rPr lang="he-IL" dirty="0" smtClean="0">
                <a:solidFill>
                  <a:schemeClr val="tx1"/>
                </a:solidFill>
              </a:rPr>
              <a:t> הבאה.</a:t>
            </a:r>
          </a:p>
        </p:txBody>
      </p:sp>
      <p:sp>
        <p:nvSpPr>
          <p:cNvPr id="4" name="מלבן 3"/>
          <p:cNvSpPr/>
          <p:nvPr/>
        </p:nvSpPr>
        <p:spPr>
          <a:xfrm>
            <a:off x="1803400" y="4131408"/>
            <a:ext cx="6146800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800" dirty="0" smtClean="0"/>
              <a:t>void loop() {</a:t>
            </a:r>
          </a:p>
          <a:p>
            <a:pPr rtl="1"/>
            <a:r>
              <a:rPr lang="en-US" sz="2800" dirty="0"/>
              <a:t>while (</a:t>
            </a:r>
            <a:r>
              <a:rPr lang="en-US" sz="2800" dirty="0" err="1"/>
              <a:t>digitalRead</a:t>
            </a:r>
            <a:r>
              <a:rPr lang="en-US" sz="2800" dirty="0"/>
              <a:t>(</a:t>
            </a:r>
            <a:r>
              <a:rPr lang="en-US" sz="2800" dirty="0" err="1"/>
              <a:t>sensorPin</a:t>
            </a:r>
            <a:r>
              <a:rPr lang="en-US" sz="2800" dirty="0"/>
              <a:t>) == LOW) { </a:t>
            </a:r>
          </a:p>
          <a:p>
            <a:pPr rtl="1"/>
            <a:r>
              <a:rPr lang="en-US" sz="2800" dirty="0"/>
              <a:t>for (</a:t>
            </a:r>
            <a:r>
              <a:rPr lang="en-US" sz="2800" dirty="0" err="1"/>
              <a:t>int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=1; </a:t>
            </a:r>
            <a:r>
              <a:rPr lang="en-US" sz="2800" dirty="0" err="1"/>
              <a:t>i</a:t>
            </a:r>
            <a:r>
              <a:rPr lang="en-US" sz="2800" dirty="0"/>
              <a:t>&lt;=</a:t>
            </a:r>
            <a:r>
              <a:rPr lang="en-US" sz="2800" dirty="0" err="1"/>
              <a:t>numChirps</a:t>
            </a:r>
            <a:r>
              <a:rPr lang="en-US" sz="2800" dirty="0"/>
              <a:t>; </a:t>
            </a:r>
            <a:r>
              <a:rPr lang="en-US" sz="2800" dirty="0" err="1"/>
              <a:t>i</a:t>
            </a:r>
            <a:r>
              <a:rPr lang="en-US" sz="2800" dirty="0"/>
              <a:t>++) {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7954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58900" y="982132"/>
            <a:ext cx="9537698" cy="1303867"/>
          </a:xfrm>
        </p:spPr>
        <p:txBody>
          <a:bodyPr>
            <a:normAutofit/>
          </a:bodyPr>
          <a:lstStyle/>
          <a:p>
            <a:r>
              <a:rPr lang="he-IL" dirty="0" smtClean="0"/>
              <a:t>התוכנית עצמה </a:t>
            </a:r>
            <a:r>
              <a:rPr lang="en-US" dirty="0" smtClean="0"/>
              <a:t>void </a:t>
            </a:r>
            <a:r>
              <a:rPr lang="en-US" dirty="0"/>
              <a:t>loop</a:t>
            </a:r>
            <a:r>
              <a:rPr lang="en-US" dirty="0" smtClean="0"/>
              <a:t>()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58901" y="2556932"/>
            <a:ext cx="9537696" cy="1672168"/>
          </a:xfrm>
        </p:spPr>
        <p:txBody>
          <a:bodyPr>
            <a:normAutofit/>
          </a:bodyPr>
          <a:lstStyle/>
          <a:p>
            <a:r>
              <a:rPr lang="he-IL" dirty="0" smtClean="0"/>
              <a:t>מדליקים את הזמזם בצורה סלקטיבית ולא רציפה.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מדוע אנו עושים זאת? </a:t>
            </a:r>
          </a:p>
        </p:txBody>
      </p:sp>
      <p:sp>
        <p:nvSpPr>
          <p:cNvPr id="4" name="מלבן 3"/>
          <p:cNvSpPr/>
          <p:nvPr/>
        </p:nvSpPr>
        <p:spPr>
          <a:xfrm>
            <a:off x="1536700" y="2945761"/>
            <a:ext cx="614680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1"/>
            <a:r>
              <a:rPr lang="en-US" sz="2800" dirty="0"/>
              <a:t>for (</a:t>
            </a:r>
            <a:r>
              <a:rPr lang="en-US" sz="2800" dirty="0" err="1"/>
              <a:t>int</a:t>
            </a:r>
            <a:r>
              <a:rPr lang="en-US" sz="2800" dirty="0"/>
              <a:t> j=1; j&lt;=</a:t>
            </a:r>
            <a:r>
              <a:rPr lang="en-US" sz="2800" dirty="0" err="1"/>
              <a:t>highChirp</a:t>
            </a:r>
            <a:r>
              <a:rPr lang="en-US" sz="2800" dirty="0"/>
              <a:t>; j++) { </a:t>
            </a:r>
          </a:p>
          <a:p>
            <a:pPr rtl="1"/>
            <a:r>
              <a:rPr lang="en-US" sz="2800" dirty="0" err="1"/>
              <a:t>digitalWrite</a:t>
            </a:r>
            <a:r>
              <a:rPr lang="en-US" sz="2800" dirty="0"/>
              <a:t>(</a:t>
            </a:r>
            <a:r>
              <a:rPr lang="en-US" sz="2800" dirty="0" err="1"/>
              <a:t>speakerPin</a:t>
            </a:r>
            <a:r>
              <a:rPr lang="en-US" sz="2800" dirty="0"/>
              <a:t>, HIGH); </a:t>
            </a:r>
          </a:p>
          <a:p>
            <a:pPr rtl="1"/>
            <a:r>
              <a:rPr lang="en-US" sz="2800" dirty="0" err="1"/>
              <a:t>delayMicroseconds</a:t>
            </a:r>
            <a:r>
              <a:rPr lang="en-US" sz="2800" dirty="0"/>
              <a:t>(</a:t>
            </a:r>
            <a:r>
              <a:rPr lang="en-US" sz="2800" dirty="0" err="1"/>
              <a:t>chirpCycle</a:t>
            </a:r>
            <a:r>
              <a:rPr lang="en-US" sz="2800" dirty="0"/>
              <a:t> * 10); </a:t>
            </a:r>
          </a:p>
          <a:p>
            <a:pPr rtl="1"/>
            <a:r>
              <a:rPr lang="en-US" sz="2800" dirty="0" err="1"/>
              <a:t>digitalWrite</a:t>
            </a:r>
            <a:r>
              <a:rPr lang="en-US" sz="2800" dirty="0"/>
              <a:t>(</a:t>
            </a:r>
            <a:r>
              <a:rPr lang="en-US" sz="2800" dirty="0" err="1"/>
              <a:t>speakerPin</a:t>
            </a:r>
            <a:r>
              <a:rPr lang="en-US" sz="2800" dirty="0"/>
              <a:t>, LOW); </a:t>
            </a:r>
          </a:p>
          <a:p>
            <a:pPr rtl="1"/>
            <a:r>
              <a:rPr lang="en-US" sz="2800" dirty="0" err="1"/>
              <a:t>delayMicroseconds</a:t>
            </a:r>
            <a:r>
              <a:rPr lang="en-US" sz="2800" dirty="0"/>
              <a:t>(1000-(</a:t>
            </a:r>
            <a:r>
              <a:rPr lang="en-US" sz="2800" dirty="0" err="1"/>
              <a:t>chirpCycle</a:t>
            </a:r>
            <a:r>
              <a:rPr lang="en-US" sz="2800" dirty="0"/>
              <a:t> * 10)); </a:t>
            </a:r>
          </a:p>
          <a:p>
            <a:pPr rtl="1"/>
            <a:r>
              <a:rPr lang="en-US" sz="2800" dirty="0"/>
              <a:t>}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5557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68</TotalTime>
  <Words>712</Words>
  <Application>Microsoft Office PowerPoint</Application>
  <PresentationFormat>מסך רחב</PresentationFormat>
  <Paragraphs>126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אורגני</vt:lpstr>
      <vt:lpstr>שיעור 7 – בניה של מעגל של קלט ופלט </vt:lpstr>
      <vt:lpstr>ראשית נבנה את המעגל </vt:lpstr>
      <vt:lpstr>זהו הקוד</vt:lpstr>
      <vt:lpstr>זהו הקוד</vt:lpstr>
      <vt:lpstr>קביעת משתנים</vt:lpstr>
      <vt:lpstr>קביעת משתנים</vt:lpstr>
      <vt:lpstr>קביעת משתנים</vt:lpstr>
      <vt:lpstr>Void setup() – קביעת תצורה</vt:lpstr>
      <vt:lpstr>התוכנית עצמה void loop()</vt:lpstr>
      <vt:lpstr>התוכנית עצמה void loop()</vt:lpstr>
    </vt:vector>
  </TitlesOfParts>
  <Company>Yaron'S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שיעור 6 – בניה של מעגל</dc:title>
  <dc:creator>rami hadad</dc:creator>
  <cp:lastModifiedBy>rami hadad</cp:lastModifiedBy>
  <cp:revision>9</cp:revision>
  <dcterms:created xsi:type="dcterms:W3CDTF">2014-11-15T07:17:09Z</dcterms:created>
  <dcterms:modified xsi:type="dcterms:W3CDTF">2014-11-15T08:25:36Z</dcterms:modified>
</cp:coreProperties>
</file>